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8" r:id="rId1"/>
  </p:sldMasterIdLst>
  <p:notesMasterIdLst>
    <p:notesMasterId r:id="rId14"/>
  </p:notesMasterIdLst>
  <p:handoutMasterIdLst>
    <p:handoutMasterId r:id="rId15"/>
  </p:handoutMasterIdLst>
  <p:sldIdLst>
    <p:sldId id="2596" r:id="rId2"/>
    <p:sldId id="2597" r:id="rId3"/>
    <p:sldId id="2598" r:id="rId4"/>
    <p:sldId id="2599" r:id="rId5"/>
    <p:sldId id="2600" r:id="rId6"/>
    <p:sldId id="2601" r:id="rId7"/>
    <p:sldId id="2602" r:id="rId8"/>
    <p:sldId id="2603" r:id="rId9"/>
    <p:sldId id="2604" r:id="rId10"/>
    <p:sldId id="2605" r:id="rId11"/>
    <p:sldId id="2606" r:id="rId12"/>
    <p:sldId id="260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69" d="100"/>
          <a:sy n="69" d="100"/>
        </p:scale>
        <p:origin x="780" y="60"/>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3/9/2023</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3/9/2023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30875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451009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62669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0356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228273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3521238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6457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744988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1100346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dirty="0"/>
              <a:t>Click icon to add picture</a:t>
            </a:r>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66066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dirty="0"/>
              <a:t>Click icon to add picture</a:t>
            </a:r>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3190019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dirty="0"/>
              <a:t>Click icon to add picture</a:t>
            </a:r>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dirty="0"/>
              <a:t>Click icon to add picture</a:t>
            </a:r>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dirty="0"/>
              <a:t>Click icon to add picture</a:t>
            </a:r>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dirty="0"/>
              <a:t>Click icon to add picture</a:t>
            </a:r>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dirty="0"/>
              <a:t>Click icon to add picture</a:t>
            </a:r>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dirty="0"/>
              <a:t>Click icon to add picture</a:t>
            </a:r>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dirty="0"/>
              <a:t>Click icon to add picture</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37742806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dirty="0"/>
              <a:t>Click icon to add picture</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dirty="0"/>
              <a:t>Click icon to add picture</a:t>
            </a:r>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dirty="0"/>
              <a:t>Click icon to add picture</a:t>
            </a:r>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dirty="0"/>
              <a:t>Click icon to add picture</a:t>
            </a:r>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dirty="0"/>
              <a:t>Click icon to add picture</a:t>
            </a:r>
          </a:p>
        </p:txBody>
      </p:sp>
    </p:spTree>
    <p:extLst>
      <p:ext uri="{BB962C8B-B14F-4D97-AF65-F5344CB8AC3E}">
        <p14:creationId xmlns:p14="http://schemas.microsoft.com/office/powerpoint/2010/main" val="1984934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dirty="0"/>
              <a:t>Click icon to add picture</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dirty="0"/>
              <a:t>Click icon to add picture</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dirty="0"/>
              <a:t>Click icon to add picture</a:t>
            </a:r>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dirty="0"/>
              <a:t>Click icon to add picture</a:t>
            </a:r>
          </a:p>
        </p:txBody>
      </p:sp>
    </p:spTree>
    <p:extLst>
      <p:ext uri="{BB962C8B-B14F-4D97-AF65-F5344CB8AC3E}">
        <p14:creationId xmlns:p14="http://schemas.microsoft.com/office/powerpoint/2010/main" val="3155064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dirty="0"/>
              <a:t>Click icon to add picture</a:t>
            </a:r>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10187854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dirty="0"/>
              <a:t>Click icon to add picture</a:t>
            </a:r>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dirty="0"/>
              <a:t>Click icon to add picture</a:t>
            </a:r>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dirty="0"/>
              <a:t>Click icon to add picture</a:t>
            </a:r>
          </a:p>
        </p:txBody>
      </p:sp>
    </p:spTree>
    <p:extLst>
      <p:ext uri="{BB962C8B-B14F-4D97-AF65-F5344CB8AC3E}">
        <p14:creationId xmlns:p14="http://schemas.microsoft.com/office/powerpoint/2010/main" val="9972271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dirty="0"/>
              <a:t>Click icon to add picture</a:t>
            </a:r>
          </a:p>
        </p:txBody>
      </p:sp>
    </p:spTree>
    <p:extLst>
      <p:ext uri="{BB962C8B-B14F-4D97-AF65-F5344CB8AC3E}">
        <p14:creationId xmlns:p14="http://schemas.microsoft.com/office/powerpoint/2010/main" val="5831282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dirty="0"/>
              <a:t>Click icon to add picture</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dirty="0"/>
              <a:t>Click icon to add picture</a:t>
            </a:r>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dirty="0"/>
              <a:t>Click icon to add picture</a:t>
            </a:r>
          </a:p>
        </p:txBody>
      </p:sp>
    </p:spTree>
    <p:extLst>
      <p:ext uri="{BB962C8B-B14F-4D97-AF65-F5344CB8AC3E}">
        <p14:creationId xmlns:p14="http://schemas.microsoft.com/office/powerpoint/2010/main" val="26320271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dirty="0"/>
              <a:t>Click icon to add picture</a:t>
            </a:r>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dirty="0"/>
              <a:t>Click icon to add picture</a:t>
            </a:r>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457023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dirty="0"/>
              <a:t>Click icon to add picture</a:t>
            </a:r>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dirty="0"/>
              <a:t>Click icon to add picture</a:t>
            </a:r>
          </a:p>
        </p:txBody>
      </p:sp>
    </p:spTree>
    <p:extLst>
      <p:ext uri="{BB962C8B-B14F-4D97-AF65-F5344CB8AC3E}">
        <p14:creationId xmlns:p14="http://schemas.microsoft.com/office/powerpoint/2010/main" val="21259541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dirty="0"/>
              <a:t>Click icon to add picture</a:t>
            </a:r>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dirty="0"/>
              <a:t>Click icon to add picture</a:t>
            </a:r>
          </a:p>
        </p:txBody>
      </p:sp>
    </p:spTree>
    <p:extLst>
      <p:ext uri="{BB962C8B-B14F-4D97-AF65-F5344CB8AC3E}">
        <p14:creationId xmlns:p14="http://schemas.microsoft.com/office/powerpoint/2010/main" val="3382582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dirty="0"/>
              <a:t>Click icon to add picture</a:t>
            </a:r>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dirty="0"/>
              <a:t>Click icon to add picture</a:t>
            </a:r>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dirty="0"/>
              <a:t>Click icon to add picture</a:t>
            </a:r>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40665997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dirty="0"/>
              <a:t>Click icon to add picture</a:t>
            </a:r>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dirty="0"/>
              <a:t>Click icon to add picture</a:t>
            </a:r>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dirty="0"/>
              <a:t>Click icon to add picture</a:t>
            </a:r>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dirty="0"/>
              <a:t>Click icon to add picture</a:t>
            </a:r>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dirty="0"/>
              <a:t>Click icon to add picture</a:t>
            </a:r>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dirty="0"/>
              <a:t>Click icon to add picture</a:t>
            </a:r>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dirty="0"/>
              <a:t>Click icon to add picture</a:t>
            </a:r>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dirty="0"/>
              <a:t>Click icon to add picture</a:t>
            </a:r>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dirty="0"/>
              <a:t>Click icon to add picture</a:t>
            </a:r>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dirty="0"/>
              <a:t>Click icon to add picture</a:t>
            </a: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dirty="0"/>
              <a:t>Click icon to add picture</a:t>
            </a:r>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dirty="0"/>
              <a:t>Click icon to add picture</a:t>
            </a:r>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dirty="0"/>
              <a:t>Click icon to add picture</a:t>
            </a:r>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42005812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dirty="0"/>
              <a:t>Click icon to add picture</a:t>
            </a:r>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dirty="0"/>
              <a:t>Click icon to add picture</a:t>
            </a:r>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dirty="0"/>
              <a:t>Click icon to add picture</a:t>
            </a:r>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dirty="0"/>
              <a:t>Click icon to add picture</a:t>
            </a:r>
          </a:p>
        </p:txBody>
      </p:sp>
    </p:spTree>
    <p:extLst>
      <p:ext uri="{BB962C8B-B14F-4D97-AF65-F5344CB8AC3E}">
        <p14:creationId xmlns:p14="http://schemas.microsoft.com/office/powerpoint/2010/main" val="33311750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dirty="0"/>
              <a:t>Click icon to add chart</a:t>
            </a:r>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dirty="0"/>
              <a:t>Click icon to add chart</a:t>
            </a:r>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dirty="0"/>
              <a:t>Click icon to add chart</a:t>
            </a:r>
          </a:p>
        </p:txBody>
      </p:sp>
    </p:spTree>
    <p:extLst>
      <p:ext uri="{BB962C8B-B14F-4D97-AF65-F5344CB8AC3E}">
        <p14:creationId xmlns:p14="http://schemas.microsoft.com/office/powerpoint/2010/main" val="19147689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dirty="0"/>
              <a:t>Click icon to add chart</a:t>
            </a:r>
          </a:p>
        </p:txBody>
      </p:sp>
    </p:spTree>
    <p:extLst>
      <p:ext uri="{BB962C8B-B14F-4D97-AF65-F5344CB8AC3E}">
        <p14:creationId xmlns:p14="http://schemas.microsoft.com/office/powerpoint/2010/main" val="211542580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dirty="0"/>
              <a:t>Click icon to add chart</a:t>
            </a:r>
          </a:p>
        </p:txBody>
      </p:sp>
    </p:spTree>
    <p:extLst>
      <p:ext uri="{BB962C8B-B14F-4D97-AF65-F5344CB8AC3E}">
        <p14:creationId xmlns:p14="http://schemas.microsoft.com/office/powerpoint/2010/main" val="7445607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dirty="0"/>
              <a:t>Click icon to add chart</a:t>
            </a:r>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dirty="0"/>
              <a:t>Click icon to add picture</a:t>
            </a:r>
          </a:p>
        </p:txBody>
      </p:sp>
    </p:spTree>
    <p:extLst>
      <p:ext uri="{BB962C8B-B14F-4D97-AF65-F5344CB8AC3E}">
        <p14:creationId xmlns:p14="http://schemas.microsoft.com/office/powerpoint/2010/main" val="6985145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dirty="0"/>
              <a:t>Click icon to add table</a:t>
            </a:r>
          </a:p>
        </p:txBody>
      </p:sp>
    </p:spTree>
    <p:extLst>
      <p:ext uri="{BB962C8B-B14F-4D97-AF65-F5344CB8AC3E}">
        <p14:creationId xmlns:p14="http://schemas.microsoft.com/office/powerpoint/2010/main" val="8508298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3807313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dirty="0"/>
              <a:t>Click icon to add picture</a:t>
            </a:r>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dirty="0"/>
              <a:t>Click icon to add picture</a:t>
            </a:r>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dirty="0"/>
              <a:t>Click icon to add picture</a:t>
            </a:r>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dirty="0"/>
              <a:t>Click icon to add picture</a:t>
            </a:r>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dirty="0"/>
              <a:t>Click icon to add picture</a:t>
            </a:r>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dirty="0"/>
              <a:t>Click icon to add picture</a:t>
            </a:r>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7D58D4-5260-4490-9049-C8B18365C2F0}" type="datetimeFigureOut">
              <a:rPr lang="en-US" smtClean="0"/>
              <a:t>3/9/2023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D5140FC-C0E0-4176-9076-CE5E35B7E071}" type="slidenum">
              <a:rPr lang="en-US" smtClean="0"/>
              <a:t>‹#›</a:t>
            </a:fld>
            <a:endParaRPr lang="en-US" dirty="0"/>
          </a:p>
        </p:txBody>
      </p:sp>
    </p:spTree>
    <p:extLst>
      <p:ext uri="{BB962C8B-B14F-4D97-AF65-F5344CB8AC3E}">
        <p14:creationId xmlns:p14="http://schemas.microsoft.com/office/powerpoint/2010/main" val="220551129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4.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8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8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8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8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97D58D4-5260-4490-9049-C8B18365C2F0}" type="datetimeFigureOut">
              <a:rPr lang="en-US" smtClean="0"/>
              <a:t>3/9/2023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D5140FC-C0E0-4176-9076-CE5E35B7E071}" type="slidenum">
              <a:rPr lang="en-US" smtClean="0"/>
              <a:t>‹#›</a:t>
            </a:fld>
            <a:endParaRPr lang="en-US" dirty="0"/>
          </a:p>
        </p:txBody>
      </p:sp>
    </p:spTree>
    <p:extLst>
      <p:ext uri="{BB962C8B-B14F-4D97-AF65-F5344CB8AC3E}">
        <p14:creationId xmlns:p14="http://schemas.microsoft.com/office/powerpoint/2010/main" val="3263726078"/>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736" r:id="rId19"/>
    <p:sldLayoutId id="2147483689" r:id="rId20"/>
    <p:sldLayoutId id="2147483735" r:id="rId21"/>
    <p:sldLayoutId id="2147483684" r:id="rId22"/>
    <p:sldLayoutId id="2147483752" r:id="rId23"/>
    <p:sldLayoutId id="2147483737" r:id="rId24"/>
    <p:sldLayoutId id="2147483651" r:id="rId25"/>
    <p:sldLayoutId id="2147483738" r:id="rId26"/>
    <p:sldLayoutId id="2147483685" r:id="rId27"/>
    <p:sldLayoutId id="2147483674" r:id="rId28"/>
    <p:sldLayoutId id="2147483690" r:id="rId29"/>
    <p:sldLayoutId id="2147483694" r:id="rId30"/>
    <p:sldLayoutId id="2147483748" r:id="rId31"/>
    <p:sldLayoutId id="2147483693" r:id="rId32"/>
    <p:sldLayoutId id="2147483686" r:id="rId33"/>
    <p:sldLayoutId id="2147483703" r:id="rId34"/>
    <p:sldLayoutId id="2147483709" r:id="rId35"/>
    <p:sldLayoutId id="2147483710" r:id="rId36"/>
    <p:sldLayoutId id="2147483711" r:id="rId37"/>
    <p:sldLayoutId id="2147483712" r:id="rId38"/>
    <p:sldLayoutId id="2147483749" r:id="rId39"/>
    <p:sldLayoutId id="2147483751" r:id="rId40"/>
    <p:sldLayoutId id="2147483704" r:id="rId41"/>
    <p:sldLayoutId id="2147483702" r:id="rId42"/>
    <p:sldLayoutId id="2147483713" r:id="rId43"/>
    <p:sldLayoutId id="2147483714" r:id="rId44"/>
    <p:sldLayoutId id="2147483715" r:id="rId45"/>
    <p:sldLayoutId id="2147483695" r:id="rId46"/>
    <p:sldLayoutId id="2147483730" r:id="rId47"/>
    <p:sldLayoutId id="2147483698" r:id="rId48"/>
    <p:sldLayoutId id="2147483731" r:id="rId49"/>
    <p:sldLayoutId id="2147483699" r:id="rId50"/>
    <p:sldLayoutId id="2147483732" r:id="rId51"/>
    <p:sldLayoutId id="2147483739" r:id="rId52"/>
    <p:sldLayoutId id="2147483740" r:id="rId53"/>
    <p:sldLayoutId id="2147483700" r:id="rId54"/>
    <p:sldLayoutId id="2147483741" r:id="rId55"/>
    <p:sldLayoutId id="2147483742" r:id="rId56"/>
    <p:sldLayoutId id="2147483696" r:id="rId57"/>
    <p:sldLayoutId id="2147483743" r:id="rId58"/>
    <p:sldLayoutId id="2147483744" r:id="rId59"/>
    <p:sldLayoutId id="2147483745" r:id="rId60"/>
    <p:sldLayoutId id="2147483705" r:id="rId61"/>
    <p:sldLayoutId id="2147483746" r:id="rId62"/>
    <p:sldLayoutId id="2147483687" r:id="rId63"/>
    <p:sldLayoutId id="2147483719" r:id="rId64"/>
    <p:sldLayoutId id="2147483720" r:id="rId65"/>
    <p:sldLayoutId id="2147483718" r:id="rId66"/>
    <p:sldLayoutId id="2147483721" r:id="rId67"/>
    <p:sldLayoutId id="2147483716" r:id="rId68"/>
    <p:sldLayoutId id="2147483722" r:id="rId69"/>
    <p:sldLayoutId id="2147483723" r:id="rId70"/>
    <p:sldLayoutId id="2147483753" r:id="rId71"/>
    <p:sldLayoutId id="2147483754" r:id="rId72"/>
    <p:sldLayoutId id="2147483755" r:id="rId73"/>
    <p:sldLayoutId id="2147483756" r:id="rId74"/>
    <p:sldLayoutId id="2147483725" r:id="rId75"/>
    <p:sldLayoutId id="2147483726" r:id="rId76"/>
    <p:sldLayoutId id="2147483675" r:id="rId77"/>
    <p:sldLayoutId id="2147483677" r:id="rId78"/>
    <p:sldLayoutId id="2147483729" r:id="rId79"/>
    <p:sldLayoutId id="2147483747" r:id="rId80"/>
    <p:sldLayoutId id="2147483728" r:id="rId8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hyperlink" Target="https://www.pexels.com/photo/building-modern-glass-tall-27406/"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skyscrapers&#10;&#10;Description automatically generated with low confidence">
            <a:extLst>
              <a:ext uri="{FF2B5EF4-FFF2-40B4-BE49-F238E27FC236}">
                <a16:creationId xmlns:a16="http://schemas.microsoft.com/office/drawing/2014/main" id="{83BAC346-6623-52FB-4C16-728837D11906}"/>
              </a:ext>
            </a:extLst>
          </p:cNvPr>
          <p:cNvPicPr>
            <a:picLocks noChangeAspect="1"/>
          </p:cNvPicPr>
          <p:nvPr/>
        </p:nvPicPr>
        <p:blipFill>
          <a:blip r:embed="rId2">
            <a:extLst>
              <a:ext uri="{BEBA8EAE-BF5A-486C-A8C5-ECC9F3942E4B}">
                <a14:imgProps xmlns:a14="http://schemas.microsoft.com/office/drawing/2010/main">
                  <a14:imgLayer r:embed="rId3">
                    <a14:imgEffect>
                      <a14:artisticCrisscrossEtching/>
                    </a14:imgEffect>
                  </a14:imgLayer>
                </a14:imgProps>
              </a:ext>
              <a:ext uri="{837473B0-CC2E-450A-ABE3-18F120FF3D39}">
                <a1611:picAttrSrcUrl xmlns:a1611="http://schemas.microsoft.com/office/drawing/2016/11/main" r:id="rId4"/>
              </a:ext>
            </a:extLst>
          </a:blip>
          <a:stretch>
            <a:fillRect/>
          </a:stretch>
        </p:blipFill>
        <p:spPr>
          <a:xfrm>
            <a:off x="0" y="-13856"/>
            <a:ext cx="12192000" cy="6996547"/>
          </a:xfrm>
          <a:prstGeom prst="rect">
            <a:avLst/>
          </a:prstGeom>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360218" y="147065"/>
            <a:ext cx="12455236" cy="891250"/>
          </a:xfrm>
          <a:prstGeom prst="rect">
            <a:avLst/>
          </a:prstGeom>
        </p:spPr>
        <p:txBody>
          <a:bodyPr anchor="t">
            <a:noAutofit/>
          </a:bodyPr>
          <a:lstStyle/>
          <a:p>
            <a:r>
              <a:rPr lang="en-US" sz="7200" dirty="0">
                <a:latin typeface="+mn-lt"/>
              </a:rPr>
              <a:t>TECH  LAYOFFS  ANALYSIS</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006BB-7062-22E1-57D8-0713E7B12C04}"/>
              </a:ext>
            </a:extLst>
          </p:cNvPr>
          <p:cNvSpPr txBox="1"/>
          <p:nvPr/>
        </p:nvSpPr>
        <p:spPr>
          <a:xfrm>
            <a:off x="450271" y="11186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i="0" dirty="0">
                <a:solidFill>
                  <a:srgbClr val="D1D5DB"/>
                </a:solidFill>
                <a:effectLst/>
                <a:latin typeface="Söhne"/>
              </a:rPr>
              <a:t>Weekdays with the highest number of layoffs:</a:t>
            </a:r>
          </a:p>
        </p:txBody>
      </p:sp>
      <p:pic>
        <p:nvPicPr>
          <p:cNvPr id="5" name="Picture 4" descr="Chart, pie chart&#10;&#10;Description automatically generated">
            <a:extLst>
              <a:ext uri="{FF2B5EF4-FFF2-40B4-BE49-F238E27FC236}">
                <a16:creationId xmlns:a16="http://schemas.microsoft.com/office/drawing/2014/main" id="{9144E094-21ED-3854-5C4E-63BAC050A0E3}"/>
              </a:ext>
            </a:extLst>
          </p:cNvPr>
          <p:cNvPicPr>
            <a:picLocks noChangeAspect="1"/>
          </p:cNvPicPr>
          <p:nvPr/>
        </p:nvPicPr>
        <p:blipFill>
          <a:blip r:embed="rId2"/>
          <a:stretch>
            <a:fillRect/>
          </a:stretch>
        </p:blipFill>
        <p:spPr>
          <a:xfrm>
            <a:off x="3568148" y="2371990"/>
            <a:ext cx="5736917" cy="3654737"/>
          </a:xfrm>
          <a:prstGeom prst="rect">
            <a:avLst/>
          </a:prstGeom>
        </p:spPr>
      </p:pic>
    </p:spTree>
    <p:extLst>
      <p:ext uri="{BB962C8B-B14F-4D97-AF65-F5344CB8AC3E}">
        <p14:creationId xmlns:p14="http://schemas.microsoft.com/office/powerpoint/2010/main" val="1283838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CECD0-7FFD-9E5D-F820-C36B886D136B}"/>
              </a:ext>
            </a:extLst>
          </p:cNvPr>
          <p:cNvSpPr txBox="1"/>
          <p:nvPr/>
        </p:nvSpPr>
        <p:spPr>
          <a:xfrm>
            <a:off x="4959928" y="132134"/>
            <a:ext cx="5555673" cy="769441"/>
          </a:xfrm>
          <a:prstGeom prst="rect">
            <a:avLst/>
          </a:prstGeom>
          <a:noFill/>
        </p:spPr>
        <p:txBody>
          <a:bodyPr wrap="square" rtlCol="0">
            <a:spAutoFit/>
          </a:bodyPr>
          <a:lstStyle/>
          <a:p>
            <a:pPr algn="just"/>
            <a:r>
              <a:rPr lang="en-US" sz="4400" dirty="0"/>
              <a:t>INSIGHTS</a:t>
            </a:r>
          </a:p>
        </p:txBody>
      </p:sp>
      <p:sp>
        <p:nvSpPr>
          <p:cNvPr id="3" name="TextBox 2">
            <a:extLst>
              <a:ext uri="{FF2B5EF4-FFF2-40B4-BE49-F238E27FC236}">
                <a16:creationId xmlns:a16="http://schemas.microsoft.com/office/drawing/2014/main" id="{8EA006BB-7062-22E1-57D8-0713E7B12C04}"/>
              </a:ext>
            </a:extLst>
          </p:cNvPr>
          <p:cNvSpPr txBox="1"/>
          <p:nvPr/>
        </p:nvSpPr>
        <p:spPr>
          <a:xfrm>
            <a:off x="547254" y="1029042"/>
            <a:ext cx="11097491" cy="5856668"/>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dirty="0"/>
              <a:t>The businesses that have seen the most layoffs include Amazon, Meta, and Better.com. This might be a sign that these businesses have been going through financial difficulties or restructuring initiatives .</a:t>
            </a:r>
          </a:p>
          <a:p>
            <a:pPr marL="285750" indent="-285750" algn="just">
              <a:lnSpc>
                <a:spcPct val="150000"/>
              </a:lnSpc>
              <a:buFont typeface="Wingdings" panose="05000000000000000000" pitchFamily="2" charset="2"/>
              <a:buChar char="q"/>
            </a:pPr>
            <a:r>
              <a:rPr lang="en-US" dirty="0"/>
              <a:t>The SaaS and e-commerce sectors appear to have had the greatest layoffs, followed by the finance and social media sectors. Layoffs in these sectors, which have seen tremendous growth in recent years, might signal a market shift or a change in corporate strategy .</a:t>
            </a:r>
          </a:p>
          <a:p>
            <a:pPr marL="285750" indent="-285750" algn="just">
              <a:lnSpc>
                <a:spcPct val="150000"/>
              </a:lnSpc>
              <a:buFont typeface="Wingdings" panose="05000000000000000000" pitchFamily="2" charset="2"/>
              <a:buChar char="q"/>
            </a:pPr>
            <a:r>
              <a:rPr lang="en-US" dirty="0"/>
              <a:t>In 2022, there were more layoffs, and it appeared that public firms had more layoffs. This may indicate that public corporations are under more pressure to increase profitability and reduce expenses.</a:t>
            </a:r>
          </a:p>
          <a:p>
            <a:pPr marL="285750" indent="-285750" algn="just">
              <a:lnSpc>
                <a:spcPct val="150000"/>
              </a:lnSpc>
              <a:buFont typeface="Wingdings" panose="05000000000000000000" pitchFamily="2" charset="2"/>
              <a:buChar char="q"/>
            </a:pPr>
            <a:r>
              <a:rPr lang="en-US" dirty="0"/>
              <a:t>On Thursdays, Wednesdays, and Tuesdays, layoffs were more frequent. To minimize interruption to the workweek, it's likely that businesses prefer to announce layoffs in the middle of the week.</a:t>
            </a:r>
          </a:p>
          <a:p>
            <a:pPr marL="285750" indent="-285750" algn="just">
              <a:lnSpc>
                <a:spcPct val="150000"/>
              </a:lnSpc>
              <a:buFont typeface="Wingdings" panose="05000000000000000000" pitchFamily="2" charset="2"/>
              <a:buChar char="q"/>
            </a:pPr>
            <a:r>
              <a:rPr lang="en-US" dirty="0"/>
              <a:t>Seattle, San Francisco, and Menlo Park, CA headquarters had more layoffs than other sites. This could be the case since more tech businesses are headquartered in these areas because they are centers for innovation and technology.</a:t>
            </a:r>
          </a:p>
        </p:txBody>
      </p:sp>
    </p:spTree>
    <p:extLst>
      <p:ext uri="{BB962C8B-B14F-4D97-AF65-F5344CB8AC3E}">
        <p14:creationId xmlns:p14="http://schemas.microsoft.com/office/powerpoint/2010/main" val="396149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CECD0-7FFD-9E5D-F820-C36B886D136B}"/>
              </a:ext>
            </a:extLst>
          </p:cNvPr>
          <p:cNvSpPr txBox="1"/>
          <p:nvPr/>
        </p:nvSpPr>
        <p:spPr>
          <a:xfrm>
            <a:off x="4336474" y="399176"/>
            <a:ext cx="5555673" cy="769441"/>
          </a:xfrm>
          <a:prstGeom prst="rect">
            <a:avLst/>
          </a:prstGeom>
          <a:noFill/>
        </p:spPr>
        <p:txBody>
          <a:bodyPr wrap="square" rtlCol="0">
            <a:spAutoFit/>
          </a:bodyPr>
          <a:lstStyle/>
          <a:p>
            <a:pPr algn="just"/>
            <a:r>
              <a:rPr lang="en-US" sz="4400" dirty="0"/>
              <a:t>CONCLUSIONS</a:t>
            </a:r>
          </a:p>
        </p:txBody>
      </p:sp>
      <p:sp>
        <p:nvSpPr>
          <p:cNvPr id="3" name="TextBox 2">
            <a:extLst>
              <a:ext uri="{FF2B5EF4-FFF2-40B4-BE49-F238E27FC236}">
                <a16:creationId xmlns:a16="http://schemas.microsoft.com/office/drawing/2014/main" id="{8EA006BB-7062-22E1-57D8-0713E7B12C04}"/>
              </a:ext>
            </a:extLst>
          </p:cNvPr>
          <p:cNvSpPr txBox="1"/>
          <p:nvPr/>
        </p:nvSpPr>
        <p:spPr>
          <a:xfrm>
            <a:off x="547254" y="1954910"/>
            <a:ext cx="11097491" cy="419467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q"/>
            </a:pPr>
            <a:r>
              <a:rPr lang="en-US" dirty="0"/>
              <a:t>The rise in layoffs in the IT sector implies that businesses are facing serious difficulties that might be caused by changes in the economy or internal restructuring initiatives .</a:t>
            </a:r>
          </a:p>
          <a:p>
            <a:pPr marL="285750" indent="-285750" algn="just">
              <a:lnSpc>
                <a:spcPct val="150000"/>
              </a:lnSpc>
              <a:buFont typeface="Wingdings" panose="05000000000000000000" pitchFamily="2" charset="2"/>
              <a:buChar char="q"/>
            </a:pPr>
            <a:r>
              <a:rPr lang="en-US" dirty="0"/>
              <a:t>Layoffs are a typical occurrence in business and do not always portend long-term issues for the organizations involved ,despite the fact that certain industries have been more affected than others .</a:t>
            </a:r>
          </a:p>
          <a:p>
            <a:pPr marL="285750" indent="-285750" algn="just">
              <a:lnSpc>
                <a:spcPct val="150000"/>
              </a:lnSpc>
              <a:buFont typeface="Wingdings" panose="05000000000000000000" pitchFamily="2" charset="2"/>
              <a:buChar char="q"/>
            </a:pPr>
            <a:r>
              <a:rPr lang="en-US" dirty="0"/>
              <a:t>It will be fascinating to monitor how businesses react to shifting market conditions as the digital sector develops and if further layoffs will be required in the future .</a:t>
            </a:r>
          </a:p>
          <a:p>
            <a:pPr marL="285750" indent="-285750" algn="just">
              <a:lnSpc>
                <a:spcPct val="150000"/>
              </a:lnSpc>
              <a:buFont typeface="Wingdings" panose="05000000000000000000" pitchFamily="2" charset="2"/>
              <a:buChar char="q"/>
            </a:pPr>
            <a:r>
              <a:rPr lang="en-US" dirty="0"/>
              <a:t>While e-commerce saw the biggest layoffs, the artificial intelligence sector experienced one of the lowest. According to my study, I believe that new technologies are rendering older ones obsolete , which lessens the demand for particular skill sets .</a:t>
            </a:r>
          </a:p>
        </p:txBody>
      </p:sp>
    </p:spTree>
    <p:extLst>
      <p:ext uri="{BB962C8B-B14F-4D97-AF65-F5344CB8AC3E}">
        <p14:creationId xmlns:p14="http://schemas.microsoft.com/office/powerpoint/2010/main" val="1391871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9D9A058-ABCA-D865-85C0-688C7F05D06D}"/>
              </a:ext>
            </a:extLst>
          </p:cNvPr>
          <p:cNvSpPr txBox="1"/>
          <p:nvPr/>
        </p:nvSpPr>
        <p:spPr>
          <a:xfrm>
            <a:off x="0" y="2659197"/>
            <a:ext cx="6808362" cy="1415876"/>
          </a:xfrm>
          <a:prstGeom prst="rect">
            <a:avLst/>
          </a:prstGeom>
        </p:spPr>
        <p:txBody>
          <a:bodyPr vert="horz" lIns="91440" tIns="45720" rIns="91440" bIns="45720" rtlCol="0" anchor="ctr">
            <a:normAutofit/>
          </a:bodyPr>
          <a:lstStyle/>
          <a:p>
            <a:pPr>
              <a:spcBef>
                <a:spcPct val="0"/>
              </a:spcBef>
              <a:spcAft>
                <a:spcPts val="600"/>
              </a:spcAft>
            </a:pPr>
            <a:r>
              <a:rPr lang="en-US" sz="7200" b="0" i="0" kern="1200" dirty="0">
                <a:solidFill>
                  <a:schemeClr val="tx2"/>
                </a:solidFill>
                <a:latin typeface="+mj-lt"/>
                <a:ea typeface="+mj-ea"/>
                <a:cs typeface="+mj-cs"/>
              </a:rPr>
              <a:t>AGENDA</a:t>
            </a:r>
          </a:p>
        </p:txBody>
      </p:sp>
      <p:sp>
        <p:nvSpPr>
          <p:cNvPr id="3" name="TextBox 2">
            <a:extLst>
              <a:ext uri="{FF2B5EF4-FFF2-40B4-BE49-F238E27FC236}">
                <a16:creationId xmlns:a16="http://schemas.microsoft.com/office/drawing/2014/main" id="{B0320518-AB4D-DEE5-9816-0A3A08DAD8CF}"/>
              </a:ext>
            </a:extLst>
          </p:cNvPr>
          <p:cNvSpPr txBox="1"/>
          <p:nvPr/>
        </p:nvSpPr>
        <p:spPr>
          <a:xfrm>
            <a:off x="4959927" y="2092036"/>
            <a:ext cx="4904506" cy="2775055"/>
          </a:xfrm>
          <a:prstGeom prst="rect">
            <a:avLst/>
          </a:prstGeom>
          <a:noFill/>
        </p:spPr>
        <p:txBody>
          <a:bodyPr wrap="square" rtlCol="0">
            <a:spAutoFit/>
          </a:bodyPr>
          <a:lstStyle/>
          <a:p>
            <a:pPr marL="285750" indent="-285750">
              <a:lnSpc>
                <a:spcPct val="200000"/>
              </a:lnSpc>
              <a:buFont typeface="Wingdings" panose="05000000000000000000" pitchFamily="2" charset="2"/>
              <a:buChar char="ü"/>
            </a:pPr>
            <a:r>
              <a:rPr lang="en-US" dirty="0"/>
              <a:t>INTRODUCTION</a:t>
            </a:r>
          </a:p>
          <a:p>
            <a:pPr marL="285750" indent="-285750">
              <a:lnSpc>
                <a:spcPct val="200000"/>
              </a:lnSpc>
              <a:buFont typeface="Wingdings" panose="05000000000000000000" pitchFamily="2" charset="2"/>
              <a:buChar char="ü"/>
            </a:pPr>
            <a:r>
              <a:rPr lang="en-US" dirty="0"/>
              <a:t>DATA DESCRIPTION</a:t>
            </a:r>
          </a:p>
          <a:p>
            <a:pPr marL="285750" indent="-285750">
              <a:lnSpc>
                <a:spcPct val="200000"/>
              </a:lnSpc>
              <a:buFont typeface="Wingdings" panose="05000000000000000000" pitchFamily="2" charset="2"/>
              <a:buChar char="ü"/>
            </a:pPr>
            <a:r>
              <a:rPr lang="en-US" dirty="0"/>
              <a:t>ANALYSIS</a:t>
            </a:r>
          </a:p>
          <a:p>
            <a:pPr marL="285750" indent="-285750">
              <a:lnSpc>
                <a:spcPct val="200000"/>
              </a:lnSpc>
              <a:buFont typeface="Wingdings" panose="05000000000000000000" pitchFamily="2" charset="2"/>
              <a:buChar char="ü"/>
            </a:pPr>
            <a:r>
              <a:rPr lang="en-US" dirty="0"/>
              <a:t>INSIGHTS</a:t>
            </a:r>
          </a:p>
          <a:p>
            <a:pPr marL="285750" indent="-285750">
              <a:lnSpc>
                <a:spcPct val="200000"/>
              </a:lnSpc>
              <a:buFont typeface="Wingdings" panose="05000000000000000000" pitchFamily="2" charset="2"/>
              <a:buChar char="ü"/>
            </a:pPr>
            <a:r>
              <a:rPr lang="en-US" dirty="0"/>
              <a:t>CONCLUSION</a:t>
            </a:r>
          </a:p>
        </p:txBody>
      </p:sp>
    </p:spTree>
    <p:extLst>
      <p:ext uri="{BB962C8B-B14F-4D97-AF65-F5344CB8AC3E}">
        <p14:creationId xmlns:p14="http://schemas.microsoft.com/office/powerpoint/2010/main" val="1805128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CECD0-7FFD-9E5D-F820-C36B886D136B}"/>
              </a:ext>
            </a:extLst>
          </p:cNvPr>
          <p:cNvSpPr txBox="1"/>
          <p:nvPr/>
        </p:nvSpPr>
        <p:spPr>
          <a:xfrm>
            <a:off x="3934691" y="353806"/>
            <a:ext cx="5555673" cy="769441"/>
          </a:xfrm>
          <a:prstGeom prst="rect">
            <a:avLst/>
          </a:prstGeom>
          <a:noFill/>
        </p:spPr>
        <p:txBody>
          <a:bodyPr wrap="square" rtlCol="0">
            <a:spAutoFit/>
          </a:bodyPr>
          <a:lstStyle/>
          <a:p>
            <a:r>
              <a:rPr lang="en-US" sz="4400" dirty="0"/>
              <a:t>INTRODUCTION</a:t>
            </a:r>
          </a:p>
        </p:txBody>
      </p:sp>
      <p:sp>
        <p:nvSpPr>
          <p:cNvPr id="3" name="TextBox 2">
            <a:extLst>
              <a:ext uri="{FF2B5EF4-FFF2-40B4-BE49-F238E27FC236}">
                <a16:creationId xmlns:a16="http://schemas.microsoft.com/office/drawing/2014/main" id="{8EA006BB-7062-22E1-57D8-0713E7B12C04}"/>
              </a:ext>
            </a:extLst>
          </p:cNvPr>
          <p:cNvSpPr txBox="1"/>
          <p:nvPr/>
        </p:nvSpPr>
        <p:spPr>
          <a:xfrm>
            <a:off x="498764" y="2133600"/>
            <a:ext cx="11097491" cy="336367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IT sector is renowned for its explosive growth and innovation, but it is not exempt from recessions and job losses. </a:t>
            </a:r>
          </a:p>
          <a:p>
            <a:pPr marL="285750" indent="-285750" algn="just">
              <a:lnSpc>
                <a:spcPct val="150000"/>
              </a:lnSpc>
              <a:buFont typeface="Arial" panose="020B0604020202020204" pitchFamily="34" charset="0"/>
              <a:buChar char="•"/>
            </a:pPr>
            <a:r>
              <a:rPr lang="en-US" dirty="0"/>
              <a:t>The IT industry has seen waves of personnel reductions in recent years as a result of mergers and acquisitions, shifting market circumstances, and other causes.</a:t>
            </a:r>
          </a:p>
          <a:p>
            <a:pPr marL="285750" indent="-285750" algn="just">
              <a:lnSpc>
                <a:spcPct val="150000"/>
              </a:lnSpc>
              <a:buFont typeface="Arial" panose="020B0604020202020204" pitchFamily="34" charset="0"/>
              <a:buChar char="•"/>
            </a:pPr>
            <a:r>
              <a:rPr lang="en-US" dirty="0"/>
              <a:t>The tech layoffs dataset offers a thorough record of layoffs in the IT industry through time from different organizations and industries.</a:t>
            </a:r>
          </a:p>
          <a:p>
            <a:pPr marL="285750" indent="-285750" algn="just">
              <a:lnSpc>
                <a:spcPct val="150000"/>
              </a:lnSpc>
              <a:buFont typeface="Arial" panose="020B0604020202020204" pitchFamily="34" charset="0"/>
              <a:buChar char="•"/>
            </a:pPr>
            <a:r>
              <a:rPr lang="en-US" dirty="0"/>
              <a:t>This information may be used to look at layoff trends, identify the businesses or sectors that have the most layoffs, and look  into the causes of these trends.</a:t>
            </a:r>
          </a:p>
        </p:txBody>
      </p:sp>
    </p:spTree>
    <p:extLst>
      <p:ext uri="{BB962C8B-B14F-4D97-AF65-F5344CB8AC3E}">
        <p14:creationId xmlns:p14="http://schemas.microsoft.com/office/powerpoint/2010/main" val="1718021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CECD0-7FFD-9E5D-F820-C36B886D136B}"/>
              </a:ext>
            </a:extLst>
          </p:cNvPr>
          <p:cNvSpPr txBox="1"/>
          <p:nvPr/>
        </p:nvSpPr>
        <p:spPr>
          <a:xfrm>
            <a:off x="3318163" y="353806"/>
            <a:ext cx="5555673" cy="769441"/>
          </a:xfrm>
          <a:prstGeom prst="rect">
            <a:avLst/>
          </a:prstGeom>
          <a:noFill/>
        </p:spPr>
        <p:txBody>
          <a:bodyPr wrap="square" rtlCol="0">
            <a:spAutoFit/>
          </a:bodyPr>
          <a:lstStyle/>
          <a:p>
            <a:pPr algn="just"/>
            <a:r>
              <a:rPr lang="en-US" sz="4400" dirty="0"/>
              <a:t>DATA DESCRIPTION</a:t>
            </a:r>
          </a:p>
        </p:txBody>
      </p:sp>
      <p:sp>
        <p:nvSpPr>
          <p:cNvPr id="3" name="TextBox 2">
            <a:extLst>
              <a:ext uri="{FF2B5EF4-FFF2-40B4-BE49-F238E27FC236}">
                <a16:creationId xmlns:a16="http://schemas.microsoft.com/office/drawing/2014/main" id="{8EA006BB-7062-22E1-57D8-0713E7B12C04}"/>
              </a:ext>
            </a:extLst>
          </p:cNvPr>
          <p:cNvSpPr txBox="1"/>
          <p:nvPr/>
        </p:nvSpPr>
        <p:spPr>
          <a:xfrm>
            <a:off x="547253" y="1870364"/>
            <a:ext cx="11097491" cy="419467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The tech layoffs dataset is a compilation of information on layoffs that have place over a specific time period in the technology sector. </a:t>
            </a:r>
          </a:p>
          <a:p>
            <a:pPr marL="285750" indent="-285750" algn="just">
              <a:lnSpc>
                <a:spcPct val="150000"/>
              </a:lnSpc>
              <a:buFont typeface="Arial" panose="020B0604020202020204" pitchFamily="34" charset="0"/>
              <a:buChar char="•"/>
            </a:pPr>
            <a:r>
              <a:rPr lang="en-US" dirty="0"/>
              <a:t>The dataset contains details on the organization, sector, number of layoffs, head office, reported date, and status for each occurrence.</a:t>
            </a:r>
          </a:p>
          <a:p>
            <a:pPr marL="285750" indent="-285750" algn="just">
              <a:lnSpc>
                <a:spcPct val="150000"/>
              </a:lnSpc>
              <a:buFont typeface="Arial" panose="020B0604020202020204" pitchFamily="34" charset="0"/>
              <a:buChar char="•"/>
            </a:pPr>
            <a:r>
              <a:rPr lang="en-US" dirty="0"/>
              <a:t>The following columns are used to arrange the data:</a:t>
            </a:r>
          </a:p>
          <a:p>
            <a:pPr algn="just">
              <a:lnSpc>
                <a:spcPct val="150000"/>
              </a:lnSpc>
            </a:pPr>
            <a:r>
              <a:rPr lang="en-US" dirty="0"/>
              <a:t>    -Company: Name of the organization where the layoffs took place.</a:t>
            </a:r>
          </a:p>
          <a:p>
            <a:pPr algn="just">
              <a:lnSpc>
                <a:spcPct val="150000"/>
              </a:lnSpc>
            </a:pPr>
            <a:r>
              <a:rPr lang="en-US" dirty="0"/>
              <a:t>    -Sector: The sector in which the business works.</a:t>
            </a:r>
          </a:p>
          <a:p>
            <a:pPr algn="just">
              <a:lnSpc>
                <a:spcPct val="150000"/>
              </a:lnSpc>
            </a:pPr>
            <a:r>
              <a:rPr lang="en-US" dirty="0"/>
              <a:t>    -Year: The year that the layoffs took place.</a:t>
            </a:r>
          </a:p>
          <a:p>
            <a:pPr algn="just">
              <a:lnSpc>
                <a:spcPct val="150000"/>
              </a:lnSpc>
            </a:pPr>
            <a:r>
              <a:rPr lang="en-US" dirty="0"/>
              <a:t>    -Total layoffs: The number of employees that were let go as a result of the situation.</a:t>
            </a:r>
          </a:p>
          <a:p>
            <a:pPr algn="just">
              <a:lnSpc>
                <a:spcPct val="150000"/>
              </a:lnSpc>
            </a:pPr>
            <a:r>
              <a:rPr lang="en-US" dirty="0"/>
              <a:t>    -IPO Status: Whether the organization is private or public.</a:t>
            </a:r>
          </a:p>
        </p:txBody>
      </p:sp>
    </p:spTree>
    <p:extLst>
      <p:ext uri="{BB962C8B-B14F-4D97-AF65-F5344CB8AC3E}">
        <p14:creationId xmlns:p14="http://schemas.microsoft.com/office/powerpoint/2010/main" val="205466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1CECD0-7FFD-9E5D-F820-C36B886D136B}"/>
              </a:ext>
            </a:extLst>
          </p:cNvPr>
          <p:cNvSpPr txBox="1"/>
          <p:nvPr/>
        </p:nvSpPr>
        <p:spPr>
          <a:xfrm>
            <a:off x="2667517" y="353806"/>
            <a:ext cx="7557655" cy="769441"/>
          </a:xfrm>
          <a:prstGeom prst="rect">
            <a:avLst/>
          </a:prstGeom>
          <a:noFill/>
        </p:spPr>
        <p:txBody>
          <a:bodyPr wrap="square" rtlCol="0">
            <a:spAutoFit/>
          </a:bodyPr>
          <a:lstStyle/>
          <a:p>
            <a:pPr algn="just"/>
            <a:r>
              <a:rPr lang="en-US" sz="4400" b="0" i="0" dirty="0">
                <a:solidFill>
                  <a:srgbClr val="D1D5DB"/>
                </a:solidFill>
                <a:effectLst/>
                <a:latin typeface="Söhne"/>
              </a:rPr>
              <a:t>DEEP DIVE </a:t>
            </a:r>
            <a:r>
              <a:rPr lang="en-US" sz="4400" dirty="0">
                <a:solidFill>
                  <a:srgbClr val="D1D5DB"/>
                </a:solidFill>
                <a:latin typeface="Söhne"/>
              </a:rPr>
              <a:t>INTO ANALYSIS</a:t>
            </a:r>
            <a:endParaRPr lang="en-US" sz="4400" dirty="0"/>
          </a:p>
        </p:txBody>
      </p:sp>
      <p:sp>
        <p:nvSpPr>
          <p:cNvPr id="3" name="TextBox 2">
            <a:extLst>
              <a:ext uri="{FF2B5EF4-FFF2-40B4-BE49-F238E27FC236}">
                <a16:creationId xmlns:a16="http://schemas.microsoft.com/office/drawing/2014/main" id="{8EA006BB-7062-22E1-57D8-0713E7B12C04}"/>
              </a:ext>
            </a:extLst>
          </p:cNvPr>
          <p:cNvSpPr txBox="1"/>
          <p:nvPr/>
        </p:nvSpPr>
        <p:spPr>
          <a:xfrm>
            <a:off x="284016" y="15758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i="0" dirty="0">
                <a:solidFill>
                  <a:srgbClr val="D1D5DB"/>
                </a:solidFill>
                <a:effectLst/>
                <a:latin typeface="Söhne"/>
                <a:cs typeface="Times New Roman" panose="02020603050405020304" pitchFamily="18" charset="0"/>
              </a:rPr>
              <a:t>Companies with the highest number of layoffs:</a:t>
            </a:r>
          </a:p>
        </p:txBody>
      </p:sp>
      <p:pic>
        <p:nvPicPr>
          <p:cNvPr id="5" name="Picture 4" descr="Chart, bar chart&#10;&#10;Description automatically generated">
            <a:extLst>
              <a:ext uri="{FF2B5EF4-FFF2-40B4-BE49-F238E27FC236}">
                <a16:creationId xmlns:a16="http://schemas.microsoft.com/office/drawing/2014/main" id="{A86695B8-4EE1-4FAA-BD16-B9E3E6418DE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081199" y="2617481"/>
            <a:ext cx="4730292" cy="3689869"/>
          </a:xfrm>
          <a:prstGeom prst="rect">
            <a:avLst/>
          </a:prstGeom>
          <a:ln>
            <a:noFill/>
          </a:ln>
        </p:spPr>
      </p:pic>
    </p:spTree>
    <p:extLst>
      <p:ext uri="{BB962C8B-B14F-4D97-AF65-F5344CB8AC3E}">
        <p14:creationId xmlns:p14="http://schemas.microsoft.com/office/powerpoint/2010/main" val="68640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006BB-7062-22E1-57D8-0713E7B12C04}"/>
              </a:ext>
            </a:extLst>
          </p:cNvPr>
          <p:cNvSpPr txBox="1"/>
          <p:nvPr/>
        </p:nvSpPr>
        <p:spPr>
          <a:xfrm>
            <a:off x="450271" y="11186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solidFill>
                  <a:srgbClr val="D1D5DB"/>
                </a:solidFill>
                <a:latin typeface="Söhne"/>
                <a:cs typeface="Times New Roman" panose="02020603050405020304" pitchFamily="18" charset="0"/>
              </a:rPr>
              <a:t>Industries</a:t>
            </a:r>
            <a:r>
              <a:rPr lang="en-US" sz="2400" b="1" i="0" dirty="0">
                <a:solidFill>
                  <a:srgbClr val="D1D5DB"/>
                </a:solidFill>
                <a:effectLst/>
                <a:latin typeface="Söhne"/>
                <a:cs typeface="Times New Roman" panose="02020603050405020304" pitchFamily="18" charset="0"/>
              </a:rPr>
              <a:t> with the highest number of layoffs:</a:t>
            </a:r>
          </a:p>
        </p:txBody>
      </p:sp>
      <p:pic>
        <p:nvPicPr>
          <p:cNvPr id="6" name="Picture 5" descr="Chart, bar chart&#10;&#10;Description automatically generated">
            <a:extLst>
              <a:ext uri="{FF2B5EF4-FFF2-40B4-BE49-F238E27FC236}">
                <a16:creationId xmlns:a16="http://schemas.microsoft.com/office/drawing/2014/main" id="{D28A3ECF-A461-D43F-26DF-BEF72F7F155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Lst>
          </a:blip>
          <a:stretch>
            <a:fillRect/>
          </a:stretch>
        </p:blipFill>
        <p:spPr>
          <a:xfrm>
            <a:off x="4036178" y="2198321"/>
            <a:ext cx="4660140" cy="4063934"/>
          </a:xfrm>
          <a:prstGeom prst="rect">
            <a:avLst/>
          </a:prstGeom>
        </p:spPr>
      </p:pic>
    </p:spTree>
    <p:extLst>
      <p:ext uri="{BB962C8B-B14F-4D97-AF65-F5344CB8AC3E}">
        <p14:creationId xmlns:p14="http://schemas.microsoft.com/office/powerpoint/2010/main" val="1729141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006BB-7062-22E1-57D8-0713E7B12C04}"/>
              </a:ext>
            </a:extLst>
          </p:cNvPr>
          <p:cNvSpPr txBox="1"/>
          <p:nvPr/>
        </p:nvSpPr>
        <p:spPr>
          <a:xfrm>
            <a:off x="450271" y="11186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dirty="0">
                <a:solidFill>
                  <a:srgbClr val="D1D5DB"/>
                </a:solidFill>
                <a:latin typeface="Söhne"/>
                <a:cs typeface="Times New Roman" panose="02020603050405020304" pitchFamily="18" charset="0"/>
              </a:rPr>
              <a:t>T</a:t>
            </a:r>
            <a:r>
              <a:rPr lang="en-US" sz="2400" b="1" i="0" dirty="0">
                <a:solidFill>
                  <a:srgbClr val="D1D5DB"/>
                </a:solidFill>
                <a:effectLst/>
                <a:latin typeface="Söhne"/>
                <a:cs typeface="Times New Roman" panose="02020603050405020304" pitchFamily="18" charset="0"/>
              </a:rPr>
              <a:t>rend in the number of layoffs over time:</a:t>
            </a:r>
          </a:p>
        </p:txBody>
      </p:sp>
      <p:pic>
        <p:nvPicPr>
          <p:cNvPr id="4" name="Picture 3" descr="Chart&#10;&#10;Description automatically generated with medium confidence">
            <a:extLst>
              <a:ext uri="{FF2B5EF4-FFF2-40B4-BE49-F238E27FC236}">
                <a16:creationId xmlns:a16="http://schemas.microsoft.com/office/drawing/2014/main" id="{252846C5-83D1-91A9-61C0-66A7AFC20917}"/>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3139569" y="2200103"/>
            <a:ext cx="5912861" cy="4089861"/>
          </a:xfrm>
          <a:prstGeom prst="rect">
            <a:avLst/>
          </a:prstGeom>
        </p:spPr>
      </p:pic>
    </p:spTree>
    <p:extLst>
      <p:ext uri="{BB962C8B-B14F-4D97-AF65-F5344CB8AC3E}">
        <p14:creationId xmlns:p14="http://schemas.microsoft.com/office/powerpoint/2010/main" val="260632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006BB-7062-22E1-57D8-0713E7B12C04}"/>
              </a:ext>
            </a:extLst>
          </p:cNvPr>
          <p:cNvSpPr txBox="1"/>
          <p:nvPr/>
        </p:nvSpPr>
        <p:spPr>
          <a:xfrm>
            <a:off x="450271" y="11186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i="0" dirty="0">
                <a:solidFill>
                  <a:srgbClr val="D1D5DB"/>
                </a:solidFill>
                <a:effectLst/>
                <a:latin typeface="Söhne"/>
              </a:rPr>
              <a:t>Layoffs by Headquarters Location:</a:t>
            </a:r>
            <a:endParaRPr lang="en-US" sz="2400" b="1" i="0" dirty="0">
              <a:solidFill>
                <a:srgbClr val="D1D5DB"/>
              </a:solidFill>
              <a:effectLst/>
              <a:latin typeface="Söhne"/>
              <a:cs typeface="Times New Roman" panose="02020603050405020304" pitchFamily="18" charset="0"/>
            </a:endParaRPr>
          </a:p>
        </p:txBody>
      </p:sp>
      <p:pic>
        <p:nvPicPr>
          <p:cNvPr id="5" name="Picture 4" descr="Chart, funnel chart&#10;&#10;Description automatically generated">
            <a:extLst>
              <a:ext uri="{FF2B5EF4-FFF2-40B4-BE49-F238E27FC236}">
                <a16:creationId xmlns:a16="http://schemas.microsoft.com/office/drawing/2014/main" id="{3BA43E0C-3DDD-1112-4A94-C7D7F5CC5962}"/>
              </a:ext>
            </a:extLst>
          </p:cNvPr>
          <p:cNvPicPr>
            <a:picLocks noChangeAspect="1"/>
          </p:cNvPicPr>
          <p:nvPr/>
        </p:nvPicPr>
        <p:blipFill>
          <a:blip r:embed="rId2"/>
          <a:stretch>
            <a:fillRect/>
          </a:stretch>
        </p:blipFill>
        <p:spPr>
          <a:xfrm>
            <a:off x="3914078" y="2272355"/>
            <a:ext cx="4839312" cy="4059171"/>
          </a:xfrm>
          <a:prstGeom prst="rect">
            <a:avLst/>
          </a:prstGeom>
        </p:spPr>
      </p:pic>
    </p:spTree>
    <p:extLst>
      <p:ext uri="{BB962C8B-B14F-4D97-AF65-F5344CB8AC3E}">
        <p14:creationId xmlns:p14="http://schemas.microsoft.com/office/powerpoint/2010/main" val="326450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A006BB-7062-22E1-57D8-0713E7B12C04}"/>
              </a:ext>
            </a:extLst>
          </p:cNvPr>
          <p:cNvSpPr txBox="1"/>
          <p:nvPr/>
        </p:nvSpPr>
        <p:spPr>
          <a:xfrm>
            <a:off x="450271" y="1118628"/>
            <a:ext cx="11097491" cy="5890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b="1" i="0" dirty="0">
                <a:solidFill>
                  <a:srgbClr val="D1D5DB"/>
                </a:solidFill>
                <a:effectLst/>
                <a:latin typeface="Söhne"/>
              </a:rPr>
              <a:t>Type of companies with the highest number of layoffs:</a:t>
            </a:r>
          </a:p>
        </p:txBody>
      </p:sp>
      <p:pic>
        <p:nvPicPr>
          <p:cNvPr id="4" name="Picture 3" descr="Chart, bar chart&#10;&#10;Description automatically generated">
            <a:extLst>
              <a:ext uri="{FF2B5EF4-FFF2-40B4-BE49-F238E27FC236}">
                <a16:creationId xmlns:a16="http://schemas.microsoft.com/office/drawing/2014/main" id="{93DCBF16-AF9E-4C82-40FF-7C29CC5DD9B1}"/>
              </a:ext>
            </a:extLst>
          </p:cNvPr>
          <p:cNvPicPr>
            <a:picLocks noChangeAspect="1"/>
          </p:cNvPicPr>
          <p:nvPr/>
        </p:nvPicPr>
        <p:blipFill>
          <a:blip r:embed="rId2"/>
          <a:stretch>
            <a:fillRect/>
          </a:stretch>
        </p:blipFill>
        <p:spPr>
          <a:xfrm>
            <a:off x="4058282" y="2433556"/>
            <a:ext cx="3911958" cy="3676299"/>
          </a:xfrm>
          <a:prstGeom prst="rect">
            <a:avLst/>
          </a:prstGeom>
        </p:spPr>
      </p:pic>
    </p:spTree>
    <p:extLst>
      <p:ext uri="{BB962C8B-B14F-4D97-AF65-F5344CB8AC3E}">
        <p14:creationId xmlns:p14="http://schemas.microsoft.com/office/powerpoint/2010/main" val="502849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105</TotalTime>
  <Words>629</Words>
  <Application>Microsoft Office PowerPoint</Application>
  <PresentationFormat>Widescreen</PresentationFormat>
  <Paragraphs>39</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Century Gothic</vt:lpstr>
      <vt:lpstr>Constantia</vt:lpstr>
      <vt:lpstr>Helvetica Light</vt:lpstr>
      <vt:lpstr>Raleway</vt:lpstr>
      <vt:lpstr>Söhne</vt:lpstr>
      <vt:lpstr>Wingdings</vt:lpstr>
      <vt:lpstr>Wingdings 3</vt:lpstr>
      <vt:lpstr>Ion</vt:lpstr>
      <vt:lpstr>TECH  LAYOFFS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LAYOFFS  ANALYSIS</dc:title>
  <dc:creator>Pawani A</dc:creator>
  <cp:lastModifiedBy>Pawani A</cp:lastModifiedBy>
  <cp:revision>2</cp:revision>
  <dcterms:created xsi:type="dcterms:W3CDTF">2023-03-08T20:29:51Z</dcterms:created>
  <dcterms:modified xsi:type="dcterms:W3CDTF">2023-03-09T11:48:24Z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2023-03-09T10:03:05Z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652f1c41-8283-4174-a94e-7bd1cb3229be</vt:lpwstr>
  </property>
  <property fmtid="{D5CDD505-2E9C-101B-9397-08002B2CF9AE}" pid="7" name="MSIP_Label_defa4170-0d19-0005-0004-bc88714345d2_ActionId">
    <vt:lpwstr>e05be3d9-dd86-4bf7-82fd-57a277b76348</vt:lpwstr>
  </property>
  <property fmtid="{D5CDD505-2E9C-101B-9397-08002B2CF9AE}" pid="8" name="MSIP_Label_defa4170-0d19-0005-0004-bc88714345d2_ContentBits">
    <vt:lpwstr>0</vt:lpwstr>
  </property>
</Properties>
</file>